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92" r:id="rId3"/>
    <p:sldId id="258" r:id="rId4"/>
    <p:sldId id="280" r:id="rId5"/>
    <p:sldId id="259" r:id="rId6"/>
    <p:sldId id="260" r:id="rId7"/>
    <p:sldId id="261" r:id="rId8"/>
    <p:sldId id="262" r:id="rId9"/>
    <p:sldId id="263" r:id="rId10"/>
    <p:sldId id="264" r:id="rId11"/>
    <p:sldId id="265" r:id="rId12"/>
    <p:sldId id="266" r:id="rId13"/>
    <p:sldId id="282" r:id="rId14"/>
    <p:sldId id="267" r:id="rId15"/>
    <p:sldId id="268" r:id="rId16"/>
    <p:sldId id="269" r:id="rId17"/>
    <p:sldId id="270" r:id="rId18"/>
    <p:sldId id="271" r:id="rId19"/>
    <p:sldId id="294" r:id="rId20"/>
    <p:sldId id="29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359" autoAdjust="0"/>
  </p:normalViewPr>
  <p:slideViewPr>
    <p:cSldViewPr>
      <p:cViewPr varScale="1">
        <p:scale>
          <a:sx n="106" d="100"/>
          <a:sy n="106" d="100"/>
        </p:scale>
        <p:origin x="1764" y="1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C50074A3-7707-4A96-AD70-B02FA7B957BF}" type="datetimeFigureOut">
              <a:rPr lang="en-AU" smtClean="0"/>
              <a:t>25/09/2019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53F8AA4-AE45-41A9-97A2-4535DB8EAA6F}" type="slidenum">
              <a:rPr lang="en-AU" smtClean="0"/>
              <a:t>‹#›</a:t>
            </a:fld>
            <a:endParaRPr lang="en-AU"/>
          </a:p>
        </p:txBody>
      </p:sp>
    </p:spTree>
    <p:extLst>
      <p:ext uri="{BB962C8B-B14F-4D97-AF65-F5344CB8AC3E}">
        <p14:creationId xmlns:p14="http://schemas.microsoft.com/office/powerpoint/2010/main" val="2883354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50074A3-7707-4A96-AD70-B02FA7B957BF}" type="datetimeFigureOut">
              <a:rPr lang="en-AU" smtClean="0"/>
              <a:t>25/09/2019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53F8AA4-AE45-41A9-97A2-4535DB8EAA6F}" type="slidenum">
              <a:rPr lang="en-AU" smtClean="0"/>
              <a:t>‹#›</a:t>
            </a:fld>
            <a:endParaRPr lang="en-AU"/>
          </a:p>
        </p:txBody>
      </p:sp>
    </p:spTree>
    <p:extLst>
      <p:ext uri="{BB962C8B-B14F-4D97-AF65-F5344CB8AC3E}">
        <p14:creationId xmlns:p14="http://schemas.microsoft.com/office/powerpoint/2010/main" val="1434113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50074A3-7707-4A96-AD70-B02FA7B957BF}" type="datetimeFigureOut">
              <a:rPr lang="en-AU" smtClean="0"/>
              <a:t>25/09/2019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53F8AA4-AE45-41A9-97A2-4535DB8EAA6F}" type="slidenum">
              <a:rPr lang="en-AU" smtClean="0"/>
              <a:t>‹#›</a:t>
            </a:fld>
            <a:endParaRPr lang="en-AU"/>
          </a:p>
        </p:txBody>
      </p:sp>
    </p:spTree>
    <p:extLst>
      <p:ext uri="{BB962C8B-B14F-4D97-AF65-F5344CB8AC3E}">
        <p14:creationId xmlns:p14="http://schemas.microsoft.com/office/powerpoint/2010/main" val="4049838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50074A3-7707-4A96-AD70-B02FA7B957BF}" type="datetimeFigureOut">
              <a:rPr lang="en-AU" smtClean="0"/>
              <a:t>25/09/2019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53F8AA4-AE45-41A9-97A2-4535DB8EAA6F}" type="slidenum">
              <a:rPr lang="en-AU" smtClean="0"/>
              <a:t>‹#›</a:t>
            </a:fld>
            <a:endParaRPr lang="en-AU"/>
          </a:p>
        </p:txBody>
      </p:sp>
    </p:spTree>
    <p:extLst>
      <p:ext uri="{BB962C8B-B14F-4D97-AF65-F5344CB8AC3E}">
        <p14:creationId xmlns:p14="http://schemas.microsoft.com/office/powerpoint/2010/main" val="3100839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0074A3-7707-4A96-AD70-B02FA7B957BF}" type="datetimeFigureOut">
              <a:rPr lang="en-AU" smtClean="0"/>
              <a:t>25/09/2019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53F8AA4-AE45-41A9-97A2-4535DB8EAA6F}" type="slidenum">
              <a:rPr lang="en-AU" smtClean="0"/>
              <a:t>‹#›</a:t>
            </a:fld>
            <a:endParaRPr lang="en-AU"/>
          </a:p>
        </p:txBody>
      </p:sp>
    </p:spTree>
    <p:extLst>
      <p:ext uri="{BB962C8B-B14F-4D97-AF65-F5344CB8AC3E}">
        <p14:creationId xmlns:p14="http://schemas.microsoft.com/office/powerpoint/2010/main" val="3303801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C50074A3-7707-4A96-AD70-B02FA7B957BF}" type="datetimeFigureOut">
              <a:rPr lang="en-AU" smtClean="0"/>
              <a:t>25/09/2019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53F8AA4-AE45-41A9-97A2-4535DB8EAA6F}" type="slidenum">
              <a:rPr lang="en-AU" smtClean="0"/>
              <a:t>‹#›</a:t>
            </a:fld>
            <a:endParaRPr lang="en-AU"/>
          </a:p>
        </p:txBody>
      </p:sp>
    </p:spTree>
    <p:extLst>
      <p:ext uri="{BB962C8B-B14F-4D97-AF65-F5344CB8AC3E}">
        <p14:creationId xmlns:p14="http://schemas.microsoft.com/office/powerpoint/2010/main" val="1656490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C50074A3-7707-4A96-AD70-B02FA7B957BF}" type="datetimeFigureOut">
              <a:rPr lang="en-AU" smtClean="0"/>
              <a:t>25/09/2019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53F8AA4-AE45-41A9-97A2-4535DB8EAA6F}" type="slidenum">
              <a:rPr lang="en-AU" smtClean="0"/>
              <a:t>‹#›</a:t>
            </a:fld>
            <a:endParaRPr lang="en-AU"/>
          </a:p>
        </p:txBody>
      </p:sp>
    </p:spTree>
    <p:extLst>
      <p:ext uri="{BB962C8B-B14F-4D97-AF65-F5344CB8AC3E}">
        <p14:creationId xmlns:p14="http://schemas.microsoft.com/office/powerpoint/2010/main" val="660050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C50074A3-7707-4A96-AD70-B02FA7B957BF}" type="datetimeFigureOut">
              <a:rPr lang="en-AU" smtClean="0"/>
              <a:t>25/09/2019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53F8AA4-AE45-41A9-97A2-4535DB8EAA6F}" type="slidenum">
              <a:rPr lang="en-AU" smtClean="0"/>
              <a:t>‹#›</a:t>
            </a:fld>
            <a:endParaRPr lang="en-AU"/>
          </a:p>
        </p:txBody>
      </p:sp>
    </p:spTree>
    <p:extLst>
      <p:ext uri="{BB962C8B-B14F-4D97-AF65-F5344CB8AC3E}">
        <p14:creationId xmlns:p14="http://schemas.microsoft.com/office/powerpoint/2010/main" val="4202011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0074A3-7707-4A96-AD70-B02FA7B957BF}" type="datetimeFigureOut">
              <a:rPr lang="en-AU" smtClean="0"/>
              <a:t>25/09/2019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53F8AA4-AE45-41A9-97A2-4535DB8EAA6F}" type="slidenum">
              <a:rPr lang="en-AU" smtClean="0"/>
              <a:t>‹#›</a:t>
            </a:fld>
            <a:endParaRPr lang="en-AU"/>
          </a:p>
        </p:txBody>
      </p:sp>
    </p:spTree>
    <p:extLst>
      <p:ext uri="{BB962C8B-B14F-4D97-AF65-F5344CB8AC3E}">
        <p14:creationId xmlns:p14="http://schemas.microsoft.com/office/powerpoint/2010/main" val="2690307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0074A3-7707-4A96-AD70-B02FA7B957BF}" type="datetimeFigureOut">
              <a:rPr lang="en-AU" smtClean="0"/>
              <a:t>25/09/2019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53F8AA4-AE45-41A9-97A2-4535DB8EAA6F}" type="slidenum">
              <a:rPr lang="en-AU" smtClean="0"/>
              <a:t>‹#›</a:t>
            </a:fld>
            <a:endParaRPr lang="en-AU"/>
          </a:p>
        </p:txBody>
      </p:sp>
    </p:spTree>
    <p:extLst>
      <p:ext uri="{BB962C8B-B14F-4D97-AF65-F5344CB8AC3E}">
        <p14:creationId xmlns:p14="http://schemas.microsoft.com/office/powerpoint/2010/main" val="407094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0074A3-7707-4A96-AD70-B02FA7B957BF}" type="datetimeFigureOut">
              <a:rPr lang="en-AU" smtClean="0"/>
              <a:t>25/09/2019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53F8AA4-AE45-41A9-97A2-4535DB8EAA6F}" type="slidenum">
              <a:rPr lang="en-AU" smtClean="0"/>
              <a:t>‹#›</a:t>
            </a:fld>
            <a:endParaRPr lang="en-AU"/>
          </a:p>
        </p:txBody>
      </p:sp>
    </p:spTree>
    <p:extLst>
      <p:ext uri="{BB962C8B-B14F-4D97-AF65-F5344CB8AC3E}">
        <p14:creationId xmlns:p14="http://schemas.microsoft.com/office/powerpoint/2010/main" val="3142650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0074A3-7707-4A96-AD70-B02FA7B957BF}" type="datetimeFigureOut">
              <a:rPr lang="en-AU" smtClean="0"/>
              <a:t>25/09/2019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F8AA4-AE45-41A9-97A2-4535DB8EAA6F}" type="slidenum">
              <a:rPr lang="en-AU" smtClean="0"/>
              <a:t>‹#›</a:t>
            </a:fld>
            <a:endParaRPr lang="en-AU"/>
          </a:p>
        </p:txBody>
      </p:sp>
    </p:spTree>
    <p:extLst>
      <p:ext uri="{BB962C8B-B14F-4D97-AF65-F5344CB8AC3E}">
        <p14:creationId xmlns:p14="http://schemas.microsoft.com/office/powerpoint/2010/main" val="4250206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tiff"/><Relationship Id="rId2" Type="http://schemas.openxmlformats.org/officeDocument/2006/relationships/image" Target="../media/image26.jpe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7.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gif"/><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7.png"/><Relationship Id="rId4" Type="http://schemas.microsoft.com/office/2007/relationships/hdphoto" Target="../media/hdphoto4.wdp"/><Relationship Id="rId9"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tiff"/><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msgplus.net/DownloadManager.jpg?DocumentID=12227&amp;Download=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Hung Doan\Pictures\hinh cut\New Folder (2)\lazaro man.tif"/>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818" y="4601096"/>
            <a:ext cx="4191041" cy="22569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97126" y="3605"/>
            <a:ext cx="3816424" cy="206210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Twenty-sixth Sunday in Ordinary Time  Year C</a:t>
            </a:r>
          </a:p>
        </p:txBody>
      </p:sp>
      <p:sp>
        <p:nvSpPr>
          <p:cNvPr id="9" name="Rectangle 8"/>
          <p:cNvSpPr/>
          <p:nvPr/>
        </p:nvSpPr>
        <p:spPr>
          <a:xfrm>
            <a:off x="3851920" y="4104523"/>
            <a:ext cx="5306985" cy="1077218"/>
          </a:xfrm>
          <a:prstGeom prst="rect">
            <a:avLst/>
          </a:prstGeom>
        </p:spPr>
        <p:txBody>
          <a:bodyPr wrap="square">
            <a:spAutoFit/>
          </a:bodyPr>
          <a:lstStyle/>
          <a:p>
            <a:pPr algn="ctr"/>
            <a:r>
              <a:rPr lang="vi-VN" sz="3200" b="1" dirty="0">
                <a:solidFill>
                  <a:schemeClr val="bg1"/>
                </a:solidFill>
                <a:latin typeface="+mj-lt"/>
              </a:rPr>
              <a:t>Chúa Nhật </a:t>
            </a:r>
            <a:r>
              <a:rPr lang="en-AU" sz="3200" b="1" dirty="0">
                <a:solidFill>
                  <a:schemeClr val="bg1"/>
                </a:solidFill>
                <a:latin typeface="+mj-lt"/>
              </a:rPr>
              <a:t>26</a:t>
            </a:r>
            <a:r>
              <a:rPr lang="vi-VN" sz="3200" b="1" dirty="0">
                <a:solidFill>
                  <a:schemeClr val="bg1"/>
                </a:solidFill>
                <a:latin typeface="+mj-lt"/>
              </a:rPr>
              <a:t> Th</a:t>
            </a:r>
            <a:r>
              <a:rPr lang="en-AU" sz="3200" b="1" dirty="0" err="1">
                <a:solidFill>
                  <a:schemeClr val="bg1"/>
                </a:solidFill>
                <a:latin typeface="Times New Roman" panose="02020603050405020304" pitchFamily="18" charset="0"/>
                <a:cs typeface="Times New Roman" panose="02020603050405020304" pitchFamily="18" charset="0"/>
              </a:rPr>
              <a:t>ườ</a:t>
            </a:r>
            <a:r>
              <a:rPr lang="vi-VN" sz="3200" b="1" dirty="0">
                <a:solidFill>
                  <a:schemeClr val="bg1"/>
                </a:solidFill>
                <a:latin typeface="+mj-lt"/>
              </a:rPr>
              <a:t>ng Niên Năm C</a:t>
            </a:r>
          </a:p>
        </p:txBody>
      </p:sp>
      <p:sp>
        <p:nvSpPr>
          <p:cNvPr id="10" name="Rectangle 9"/>
          <p:cNvSpPr/>
          <p:nvPr/>
        </p:nvSpPr>
        <p:spPr>
          <a:xfrm>
            <a:off x="4210677" y="5834340"/>
            <a:ext cx="4933324" cy="892552"/>
          </a:xfrm>
          <a:prstGeom prst="rect">
            <a:avLst/>
          </a:prstGeom>
        </p:spPr>
        <p:txBody>
          <a:bodyPr wrap="square">
            <a:spAutoFit/>
          </a:bodyPr>
          <a:lstStyle/>
          <a:p>
            <a:pPr algn="ctr"/>
            <a:r>
              <a:rPr lang="en-AU" sz="3200" dirty="0">
                <a:solidFill>
                  <a:srgbClr val="FFFF00"/>
                </a:solidFill>
              </a:rPr>
              <a:t>29/09/2019</a:t>
            </a:r>
          </a:p>
          <a:p>
            <a:pPr algn="ctr"/>
            <a:r>
              <a:rPr lang="en-US" sz="2000" dirty="0" err="1">
                <a:solidFill>
                  <a:srgbClr val="FFFF00"/>
                </a:solidFill>
              </a:rPr>
              <a:t>Hùng</a:t>
            </a:r>
            <a:r>
              <a:rPr lang="en-US" sz="2000" dirty="0">
                <a:solidFill>
                  <a:srgbClr val="FFFF00"/>
                </a:solidFill>
              </a:rPr>
              <a:t> </a:t>
            </a:r>
            <a:r>
              <a:rPr lang="en-US" sz="2000" dirty="0" err="1">
                <a:solidFill>
                  <a:srgbClr val="FFFF00"/>
                </a:solidFill>
              </a:rPr>
              <a:t>Phương</a:t>
            </a:r>
            <a:r>
              <a:rPr lang="en-US" sz="2000" dirty="0">
                <a:solidFill>
                  <a:srgbClr val="FFFF00"/>
                </a:solidFill>
              </a:rPr>
              <a:t> &amp; Thanh </a:t>
            </a:r>
            <a:r>
              <a:rPr lang="en-US" sz="2000" dirty="0" err="1">
                <a:solidFill>
                  <a:srgbClr val="FFFF00"/>
                </a:solidFill>
              </a:rPr>
              <a:t>Quảng</a:t>
            </a:r>
            <a:r>
              <a:rPr lang="en-US" sz="2000" dirty="0">
                <a:solidFill>
                  <a:srgbClr val="FFFF00"/>
                </a:solidFill>
              </a:rPr>
              <a:t> </a:t>
            </a:r>
            <a:r>
              <a:rPr lang="en-US" sz="2000" dirty="0" err="1">
                <a:solidFill>
                  <a:srgbClr val="FFFF00"/>
                </a:solidFill>
              </a:rPr>
              <a:t>thực</a:t>
            </a:r>
            <a:r>
              <a:rPr lang="en-US" sz="2000" dirty="0">
                <a:solidFill>
                  <a:srgbClr val="FFFF00"/>
                </a:solidFill>
              </a:rPr>
              <a:t> </a:t>
            </a:r>
            <a:r>
              <a:rPr lang="en-US" sz="2000" dirty="0" err="1">
                <a:solidFill>
                  <a:srgbClr val="FFFF00"/>
                </a:solidFill>
              </a:rPr>
              <a:t>hiện</a:t>
            </a:r>
            <a:endParaRPr lang="en-AU" sz="2000" dirty="0">
              <a:solidFill>
                <a:srgbClr val="FFFF00"/>
              </a:solidFill>
            </a:endParaRPr>
          </a:p>
        </p:txBody>
      </p:sp>
      <p:pic>
        <p:nvPicPr>
          <p:cNvPr id="3077" name="Picture 5" descr="C:\Users\Hung Doan\Pictures\Pictures\hoa\png_castle_2_by_moonglowlilly-d5xidim.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851920" y="-160509"/>
            <a:ext cx="5616624" cy="44921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Hung Doan\Pictures\hinh cut\New Folder (2)\lazaro ( phu ho ) a.tif"/>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407696" y="1817613"/>
            <a:ext cx="2736304" cy="2376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65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anim calcmode="lin" valueType="num">
                                      <p:cBhvr>
                                        <p:cTn id="8" dur="2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4303455"/>
            <a:ext cx="8856984" cy="2554545"/>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Bấy giờ ông ta kêu lên: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"Lạy tổ phụ Áp-ra-ham, xin thương xót con,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và sai anh La-da-rô nhúng đầu ngón tay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vào nước, nhỏ trên lưỡi con cho mát;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vì ở đây con bị lửa thiêu đốt khổ lắm!</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1023"/>
            <a:ext cx="3786132" cy="452431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So he cried out, “Father Abraham, pity me and send Lazarus to dip the tip of his finger in water and cool my tongue, for I am in agony in these flames.” </a:t>
            </a:r>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6132" y="-6467"/>
            <a:ext cx="5357867" cy="4011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1412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0400" y="2647937"/>
            <a:ext cx="5543600" cy="403187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Ông Áp-ra-ham đáp: Con ơi, hãy nhớ lại: suốt đời con, con đã nhận phần phước của con rồi; còn La-da-rô suốt một đời chịu toàn những bất hạnh. Bây giờ, La-da-rô được an ủi nơi đây, còn con thì phải chịu khốn khổ.</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1"/>
            <a:ext cx="3600400" cy="600164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“My son,” Abraham</a:t>
            </a:r>
            <a:r>
              <a:rPr lang="en-AU" sz="3200" u="sng"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replied “remember that during your life good things come your way, just as bad things came the way of Lazarus. Now he is being comforted here while you are in agony. </a:t>
            </a:r>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7848" y="-1"/>
            <a:ext cx="5266152" cy="2664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2058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4949" y="5288340"/>
            <a:ext cx="8492471" cy="156966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Hơn nữa, giữa chúng ta đây và các con đã có một vực thẳm lớn, đến nỗi bên này muốn qua bên các con cũng không được, </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66973" y="4365104"/>
            <a:ext cx="8758678" cy="107721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But that is not all: between us and you a great gulf has been fixed, to stop anyone, </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047" y="-1"/>
            <a:ext cx="8774293" cy="4344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3100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62" y="148315"/>
            <a:ext cx="2410742" cy="550920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if he wanted to, crossing from our side to yours, and to stop any crossing from your side to ours.”</a:t>
            </a:r>
          </a:p>
        </p:txBody>
      </p:sp>
      <p:sp>
        <p:nvSpPr>
          <p:cNvPr id="3" name="Rectangle 2"/>
          <p:cNvSpPr/>
          <p:nvPr/>
        </p:nvSpPr>
        <p:spPr>
          <a:xfrm>
            <a:off x="10062" y="5760012"/>
            <a:ext cx="9036496" cy="107721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mà bên đó có qua bên chúng ta đây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cũng không được.</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615" y="0"/>
            <a:ext cx="6741385" cy="501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5477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229200"/>
            <a:ext cx="8712968" cy="107721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Ông nhà giàu nói: "Lạy tổ phụ, vậy thì con xin tổ phụ sai anh La-da-rô đến nhà cha con,</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452857"/>
            <a:ext cx="2520280" cy="452431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 rich man replied, “Father, I beg you then to send Lazarus to my father’s house, </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891" y="21858"/>
            <a:ext cx="6441707" cy="4775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2162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487" y="4869160"/>
            <a:ext cx="8928992" cy="156966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vì con hiện còn năm người anh em nữa.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Xin sai anh đến cảnh cáo họ,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kẻo họ lại cũng sa vào chốn cực hình này!</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 y="188640"/>
            <a:ext cx="2872382" cy="452431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since I have five brothers, to give them warning,                so that                  they do             not come to this place of torment too. </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2383" y="0"/>
            <a:ext cx="6271617" cy="4772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1412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811811"/>
            <a:ext cx="8712968" cy="107721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Ông Áp-ra-ham đáp: "Chúng đã có Mô-sê và các Ngôn Sứ, thì chúng cứ nghe lời các vị đó.</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07504" y="0"/>
            <a:ext cx="8856984" cy="107721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“They have Moses and the prophets,” said Abraham “let them listen to them.” </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26" y="1158356"/>
            <a:ext cx="8882743" cy="4494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2058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581128"/>
            <a:ext cx="8856984"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Ông nhà giàu nói: "Thưa tổ phụ Áp-ra-ham,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họ không chịu nghe đâu, nhưng nếu có người từ cõi chết đến với họ,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thì họ sẽ ăn năn sám hối.</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116632"/>
            <a:ext cx="3347863" cy="353943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“Ah no, father Abraham,” said the rich man “but if someone comes to them from the dead, they will repent.” </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0"/>
            <a:ext cx="5652120" cy="4301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3100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288340"/>
            <a:ext cx="9036496" cy="156966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Ông Áp-ra-ham đáp: "Mô-sê và các Ngôn Sứ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mà họ còn chẳng chịu nghe, thì người chết có sống lại, họ cũng chẳng chịu tin.“</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
        <p:nvSpPr>
          <p:cNvPr id="3" name="Rectangle 2"/>
          <p:cNvSpPr/>
          <p:nvPr/>
        </p:nvSpPr>
        <p:spPr>
          <a:xfrm>
            <a:off x="-90264" y="-108433"/>
            <a:ext cx="9217024" cy="206210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Then Abraham said to him, </a:t>
            </a:r>
          </a:p>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“If they will not listen either to Moses </a:t>
            </a:r>
          </a:p>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or to the prophets, they will not be convinced even if someone should rise from the dead.”</a:t>
            </a: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6726" y="2378319"/>
            <a:ext cx="5707274" cy="2825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6261" y="2361777"/>
            <a:ext cx="3862596" cy="29394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2162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wallcoo.net/nature/country_wildfield_landscape_1600x1200/images/country_field_landscape_photo_EA520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8477" y="162"/>
            <a:ext cx="9162477" cy="685783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Hung Doan\Pictures\Pictures\hoa\png_hunted_house__2__by_moonglowlilly-d5tl8hh.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707902" y="94117"/>
            <a:ext cx="6376063" cy="50995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ung Doan\Pictures\hinh cut\New Folder (2)\lazaro 3.tif"/>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54567" y="3223788"/>
            <a:ext cx="4651741" cy="364723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Hung Doan\Pictures\hinh cut\New Folder (2)\lazaro 1.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4365103"/>
            <a:ext cx="4730411" cy="245938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23528" y="0"/>
            <a:ext cx="5616624" cy="107721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Twenty-sixth Sunday in Ordinary Time - Year C</a:t>
            </a:r>
          </a:p>
        </p:txBody>
      </p:sp>
      <p:sp>
        <p:nvSpPr>
          <p:cNvPr id="9" name="Rectangle 8"/>
          <p:cNvSpPr/>
          <p:nvPr/>
        </p:nvSpPr>
        <p:spPr>
          <a:xfrm>
            <a:off x="718651" y="1115248"/>
            <a:ext cx="4104456" cy="1077218"/>
          </a:xfrm>
          <a:prstGeom prst="rect">
            <a:avLst/>
          </a:prstGeom>
        </p:spPr>
        <p:txBody>
          <a:bodyPr wrap="square">
            <a:spAutoFit/>
          </a:bodyPr>
          <a:lstStyle/>
          <a:p>
            <a:pPr algn="ctr"/>
            <a:r>
              <a:rPr lang="vi-VN" sz="3200" b="1" dirty="0">
                <a:solidFill>
                  <a:schemeClr val="bg1"/>
                </a:solidFill>
                <a:latin typeface="+mj-lt"/>
              </a:rPr>
              <a:t>Chúa Nhật </a:t>
            </a:r>
            <a:r>
              <a:rPr lang="en-AU" sz="3200" b="1" dirty="0">
                <a:solidFill>
                  <a:schemeClr val="bg1"/>
                </a:solidFill>
                <a:latin typeface="+mj-lt"/>
              </a:rPr>
              <a:t>26</a:t>
            </a:r>
            <a:r>
              <a:rPr lang="vi-VN" sz="3200" b="1" dirty="0">
                <a:solidFill>
                  <a:schemeClr val="bg1"/>
                </a:solidFill>
                <a:latin typeface="+mj-lt"/>
              </a:rPr>
              <a:t> Th</a:t>
            </a:r>
            <a:r>
              <a:rPr lang="en-AU" sz="3200" b="1" dirty="0" err="1">
                <a:solidFill>
                  <a:schemeClr val="bg1"/>
                </a:solidFill>
                <a:latin typeface="Times New Roman" panose="02020603050405020304" pitchFamily="18" charset="0"/>
                <a:cs typeface="Times New Roman" panose="02020603050405020304" pitchFamily="18" charset="0"/>
              </a:rPr>
              <a:t>ườ</a:t>
            </a:r>
            <a:r>
              <a:rPr lang="vi-VN" sz="3200" b="1" dirty="0">
                <a:solidFill>
                  <a:schemeClr val="bg1"/>
                </a:solidFill>
                <a:latin typeface="+mj-lt"/>
              </a:rPr>
              <a:t>ng Niên Năm C</a:t>
            </a:r>
          </a:p>
        </p:txBody>
      </p:sp>
      <p:sp>
        <p:nvSpPr>
          <p:cNvPr id="10" name="Rectangle 9"/>
          <p:cNvSpPr/>
          <p:nvPr/>
        </p:nvSpPr>
        <p:spPr>
          <a:xfrm>
            <a:off x="4730744" y="5761388"/>
            <a:ext cx="2169184" cy="584775"/>
          </a:xfrm>
          <a:prstGeom prst="rect">
            <a:avLst/>
          </a:prstGeom>
        </p:spPr>
        <p:txBody>
          <a:bodyPr wrap="none">
            <a:spAutoFit/>
          </a:bodyPr>
          <a:lstStyle/>
          <a:p>
            <a:r>
              <a:rPr lang="en-AU" sz="3200" dirty="0">
                <a:solidFill>
                  <a:srgbClr val="FF0000"/>
                </a:solidFill>
              </a:rPr>
              <a:t>29/09/2019</a:t>
            </a:r>
          </a:p>
        </p:txBody>
      </p:sp>
    </p:spTree>
    <p:extLst>
      <p:ext uri="{BB962C8B-B14F-4D97-AF65-F5344CB8AC3E}">
        <p14:creationId xmlns:p14="http://schemas.microsoft.com/office/powerpoint/2010/main" val="13933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anim calcmode="lin" valueType="num">
                                      <p:cBhvr>
                                        <p:cTn id="8" dur="2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socwall.com/images/wallpapers/4-1280x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Hung Doan\Pictures\Pictures\hoa\png_hunted_house__2__by_moonglowlilly-d5tl8hh.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814404" y="320741"/>
            <a:ext cx="7453436" cy="59611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Hung Doan\Pictures\hinh cut\New Folder (2)\nguoi giau.tif"/>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859829" y="3604757"/>
            <a:ext cx="3312367" cy="32556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Joseph Hung_Doan\Downloads\Chua Jesus\open_bible (1).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144816"/>
            <a:ext cx="3136201" cy="184482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a:spLocks noChangeArrowheads="1"/>
          </p:cNvSpPr>
          <p:nvPr/>
        </p:nvSpPr>
        <p:spPr bwMode="auto">
          <a:xfrm>
            <a:off x="179281" y="345603"/>
            <a:ext cx="342469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a:solidFill>
                  <a:srgbClr val="FF0000"/>
                </a:solidFill>
              </a:rPr>
              <a:t>Gospel</a:t>
            </a:r>
          </a:p>
          <a:p>
            <a:pPr algn="ctr"/>
            <a:r>
              <a:rPr lang="en-AU" sz="3200" b="1" dirty="0">
                <a:solidFill>
                  <a:srgbClr val="FF0000"/>
                </a:solidFill>
              </a:rPr>
              <a:t>Luke</a:t>
            </a:r>
          </a:p>
          <a:p>
            <a:pPr algn="ctr"/>
            <a:r>
              <a:rPr lang="en-AU" sz="3200" b="1" dirty="0">
                <a:solidFill>
                  <a:srgbClr val="FF0000"/>
                </a:solidFill>
              </a:rPr>
              <a:t>16:19-31</a:t>
            </a:r>
          </a:p>
          <a:p>
            <a:pPr algn="ctr"/>
            <a:r>
              <a:rPr lang="en-AU" sz="3200" b="1" dirty="0" err="1">
                <a:solidFill>
                  <a:srgbClr val="FFFF00"/>
                </a:solidFill>
              </a:rPr>
              <a:t>Phúc</a:t>
            </a:r>
            <a:r>
              <a:rPr lang="en-AU" sz="3200" b="1" dirty="0">
                <a:solidFill>
                  <a:srgbClr val="FFFF00"/>
                </a:solidFill>
              </a:rPr>
              <a:t> </a:t>
            </a:r>
            <a:r>
              <a:rPr lang="en-AU" sz="3200" b="1" dirty="0" err="1">
                <a:solidFill>
                  <a:srgbClr val="FFFF00"/>
                </a:solidFill>
              </a:rPr>
              <a:t>Âm</a:t>
            </a:r>
            <a:r>
              <a:rPr lang="en-AU" sz="3200" b="1" dirty="0">
                <a:solidFill>
                  <a:srgbClr val="FFFF00"/>
                </a:solidFill>
              </a:rPr>
              <a:t> </a:t>
            </a:r>
            <a:r>
              <a:rPr lang="en-AU" sz="3200" b="1" dirty="0" err="1">
                <a:solidFill>
                  <a:srgbClr val="FFFF00"/>
                </a:solidFill>
              </a:rPr>
              <a:t>theo</a:t>
            </a:r>
            <a:r>
              <a:rPr lang="en-AU" sz="3200" b="1" dirty="0">
                <a:solidFill>
                  <a:srgbClr val="FFFF00"/>
                </a:solidFill>
              </a:rPr>
              <a:t> </a:t>
            </a:r>
          </a:p>
          <a:p>
            <a:pPr algn="ctr"/>
            <a:r>
              <a:rPr lang="en-AU" sz="3200" b="1" dirty="0" err="1">
                <a:solidFill>
                  <a:srgbClr val="FFFF00"/>
                </a:solidFill>
              </a:rPr>
              <a:t>Thánh</a:t>
            </a:r>
            <a:r>
              <a:rPr lang="en-AU" sz="3200" b="1" dirty="0">
                <a:solidFill>
                  <a:srgbClr val="FFFF00"/>
                </a:solidFill>
              </a:rPr>
              <a:t> Lu-ca</a:t>
            </a:r>
          </a:p>
          <a:p>
            <a:pPr algn="ctr"/>
            <a:r>
              <a:rPr lang="en-AU" sz="3200" b="1" dirty="0">
                <a:solidFill>
                  <a:srgbClr val="FFFF00"/>
                </a:solidFill>
              </a:rPr>
              <a:t>16:19-31</a:t>
            </a:r>
          </a:p>
        </p:txBody>
      </p:sp>
      <p:pic>
        <p:nvPicPr>
          <p:cNvPr id="14" name="Picture 5" descr="C:\Users\Hung Doan\Pictures\hinh cut\New Folder (2)\lazaro.tif"/>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267744" y="3696898"/>
            <a:ext cx="1850540" cy="307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562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mages.freepicturesweb.com/img1/13/1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9144000" cy="58477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26</a:t>
            </a:r>
            <a:r>
              <a:rPr lang="en-AU" sz="3200" b="1" baseline="30000" dirty="0">
                <a:solidFill>
                  <a:srgbClr val="FFFF00"/>
                </a:solidFill>
                <a:latin typeface="Tahoma" panose="020B0604030504040204" pitchFamily="34" charset="0"/>
                <a:ea typeface="Tahoma" panose="020B0604030504040204" pitchFamily="34" charset="0"/>
                <a:cs typeface="Tahoma" panose="020B0604030504040204" pitchFamily="34" charset="0"/>
              </a:rPr>
              <a:t>th</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  Sunday in Ordinary Time - Year C</a:t>
            </a:r>
          </a:p>
        </p:txBody>
      </p:sp>
      <p:sp>
        <p:nvSpPr>
          <p:cNvPr id="8" name="Rectangle 7"/>
          <p:cNvSpPr/>
          <p:nvPr/>
        </p:nvSpPr>
        <p:spPr>
          <a:xfrm>
            <a:off x="32577" y="623346"/>
            <a:ext cx="9114345" cy="584775"/>
          </a:xfrm>
          <a:prstGeom prst="rect">
            <a:avLst/>
          </a:prstGeom>
        </p:spPr>
        <p:txBody>
          <a:bodyPr wrap="square">
            <a:spAutoFit/>
          </a:bodyPr>
          <a:lstStyle/>
          <a:p>
            <a:pPr algn="ctr"/>
            <a:r>
              <a:rPr lang="vi-VN" sz="3200" b="1" dirty="0">
                <a:solidFill>
                  <a:schemeClr val="bg1"/>
                </a:solidFill>
                <a:latin typeface="+mj-lt"/>
              </a:rPr>
              <a:t>Chúa Nhật </a:t>
            </a:r>
            <a:r>
              <a:rPr lang="en-AU" sz="3200" b="1" dirty="0">
                <a:solidFill>
                  <a:schemeClr val="bg1"/>
                </a:solidFill>
                <a:latin typeface="+mj-lt"/>
              </a:rPr>
              <a:t>26</a:t>
            </a:r>
            <a:r>
              <a:rPr lang="vi-VN" sz="3200" b="1" dirty="0">
                <a:solidFill>
                  <a:schemeClr val="bg1"/>
                </a:solidFill>
                <a:latin typeface="+mj-lt"/>
              </a:rPr>
              <a:t> Th</a:t>
            </a:r>
            <a:r>
              <a:rPr lang="en-AU" sz="3200" b="1" dirty="0" err="1">
                <a:solidFill>
                  <a:schemeClr val="bg1"/>
                </a:solidFill>
                <a:latin typeface="Times New Roman" panose="02020603050405020304" pitchFamily="18" charset="0"/>
                <a:cs typeface="Times New Roman" panose="02020603050405020304" pitchFamily="18" charset="0"/>
              </a:rPr>
              <a:t>ườ</a:t>
            </a:r>
            <a:r>
              <a:rPr lang="vi-VN" sz="3200" b="1" dirty="0">
                <a:solidFill>
                  <a:schemeClr val="bg1"/>
                </a:solidFill>
                <a:latin typeface="+mj-lt"/>
              </a:rPr>
              <a:t>ng Niên Năm C</a:t>
            </a:r>
          </a:p>
        </p:txBody>
      </p:sp>
      <p:pic>
        <p:nvPicPr>
          <p:cNvPr id="6148" name="Picture 4" descr="C:\Users\Hung Doan\Pictures\Pictures\hoa\dark_castle_front_wall_by_lvxion-d6ts7pz.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88024" y="1599842"/>
            <a:ext cx="4557776" cy="34183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Hung Doan\Pictures\hinh cut\New Folder (2)\nguoi giau.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1290" y="3872921"/>
            <a:ext cx="3028553" cy="297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Hung Doan\Pictures\hinh cut\New Folder (2)\lazaro 2.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957126"/>
            <a:ext cx="5508103" cy="290087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68325" y="6258458"/>
            <a:ext cx="2169184" cy="584775"/>
          </a:xfrm>
          <a:prstGeom prst="rect">
            <a:avLst/>
          </a:prstGeom>
        </p:spPr>
        <p:txBody>
          <a:bodyPr wrap="none">
            <a:spAutoFit/>
          </a:bodyPr>
          <a:lstStyle/>
          <a:p>
            <a:r>
              <a:rPr lang="en-AU" sz="3200">
                <a:solidFill>
                  <a:srgbClr val="FFFF00"/>
                </a:solidFill>
              </a:rPr>
              <a:t>29/09/2019</a:t>
            </a:r>
            <a:endParaRPr lang="en-AU" sz="3200" dirty="0">
              <a:solidFill>
                <a:srgbClr val="FFFF00"/>
              </a:solidFill>
            </a:endParaRPr>
          </a:p>
        </p:txBody>
      </p:sp>
    </p:spTree>
    <p:extLst>
      <p:ext uri="{BB962C8B-B14F-4D97-AF65-F5344CB8AC3E}">
        <p14:creationId xmlns:p14="http://schemas.microsoft.com/office/powerpoint/2010/main" val="21108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anim calcmode="lin" valueType="num">
                                      <p:cBhvr>
                                        <p:cTn id="8" dur="2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4097221"/>
            <a:ext cx="3634905" cy="2062103"/>
          </a:xfrm>
          <a:prstGeom prst="rect">
            <a:avLst/>
          </a:prstGeom>
        </p:spPr>
        <p:txBody>
          <a:bodyPr wrap="square">
            <a:spAutoFit/>
          </a:bodyPr>
          <a:lstStyle/>
          <a:p>
            <a:pPr algn="ct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ấy</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Đức</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Giê-su</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nói</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với</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ng</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ườ</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i</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Pha-ri-sêu</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dụ</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ngôn</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này</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rằng</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AU" sz="3200" dirty="0"/>
          </a:p>
        </p:txBody>
      </p:sp>
      <p:sp>
        <p:nvSpPr>
          <p:cNvPr id="4" name="Rectangle 3"/>
          <p:cNvSpPr/>
          <p:nvPr/>
        </p:nvSpPr>
        <p:spPr>
          <a:xfrm>
            <a:off x="5331579" y="860371"/>
            <a:ext cx="3612963" cy="107721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Jesus said to the Pharisees: </a:t>
            </a:r>
          </a:p>
        </p:txBody>
      </p:sp>
      <p:pic>
        <p:nvPicPr>
          <p:cNvPr id="2051"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34907" y="3516970"/>
            <a:ext cx="5509093" cy="3341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 y="-2"/>
            <a:ext cx="5331578" cy="3516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8730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751307"/>
            <a:ext cx="8863582" cy="107721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"Có một ông nhà giàu kia, mặc toàn lụa là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gấm vóc, ngày ngày yến tiệc linh đình.</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79698" y="40513"/>
            <a:ext cx="9139493" cy="156966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‘There was a rich man who used to dress                         in purple and fine linen and feast magnificently every day.</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742" y="1630019"/>
            <a:ext cx="8216615" cy="4087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3278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288340"/>
            <a:ext cx="9143999" cy="156966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Lại có một người nghèo khó tên là La-da-rô,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mụn nhọt đầy mình,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nằm trước cổng ông nhà giàu,</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67469" y="0"/>
            <a:ext cx="8938386" cy="107721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And at his gate there lay a poor man called Lazarus, covered with sores,</a:t>
            </a:r>
          </a:p>
        </p:txBody>
      </p:sp>
      <p:pic>
        <p:nvPicPr>
          <p:cNvPr id="3075"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2221"/>
          <a:stretch/>
        </p:blipFill>
        <p:spPr bwMode="auto">
          <a:xfrm>
            <a:off x="-8325" y="1120393"/>
            <a:ext cx="9152325" cy="403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8730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933" y="5258263"/>
            <a:ext cx="8856984" cy="1569660"/>
          </a:xfrm>
          <a:prstGeom prst="rect">
            <a:avLst/>
          </a:prstGeom>
        </p:spPr>
        <p:txBody>
          <a:bodyPr wrap="square">
            <a:spAutoFit/>
          </a:bodyPr>
          <a:lstStyle/>
          <a:p>
            <a:pPr algn="ctr"/>
            <a:r>
              <a:rPr lang="vi-VN" dirty="0"/>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thèm được những thứ trên bàn ăn của ông ấy rớt xuống mà ăn cho no. Lại thêm mấy con chó cứ đến liếm ghẻ chốc anh ta.</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46933" y="188640"/>
            <a:ext cx="2624867" cy="501675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who longed to fill himself with the scraps that fell from the rich man’s table. Dogs even came and licked his sores. </a:t>
            </a:r>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1" y="0"/>
            <a:ext cx="6382990" cy="4867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1412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350" y="5757023"/>
            <a:ext cx="9085649" cy="1077218"/>
          </a:xfrm>
          <a:prstGeom prst="rect">
            <a:avLst/>
          </a:prstGeom>
        </p:spPr>
        <p:txBody>
          <a:bodyPr wrap="square">
            <a:spAutoFit/>
          </a:bodyPr>
          <a:lstStyle/>
          <a:p>
            <a:pPr algn="ctr"/>
            <a:r>
              <a:rPr lang="vi-VN" dirty="0"/>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Thế rồi người nghèo này chết,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và được thiên thần đem vào lòng ông Ápraham. </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07504" y="0"/>
            <a:ext cx="9036496" cy="107721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Now the poor man died and was carried away             by angels to the bosom of Abraham. </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6" y="1132396"/>
            <a:ext cx="9166366" cy="4518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2058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992" y="107164"/>
            <a:ext cx="8633885" cy="58477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 rich man also died and was buried.</a:t>
            </a:r>
          </a:p>
        </p:txBody>
      </p:sp>
      <p:sp>
        <p:nvSpPr>
          <p:cNvPr id="3" name="Rectangle 2"/>
          <p:cNvSpPr/>
          <p:nvPr/>
        </p:nvSpPr>
        <p:spPr>
          <a:xfrm>
            <a:off x="194992" y="6038848"/>
            <a:ext cx="8856984" cy="584775"/>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Ông nhà giàu cũng chết, và người ta đem chôn.</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691939"/>
            <a:ext cx="7344816" cy="5321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3100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581128"/>
            <a:ext cx="9036496"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Dưới âm phủ, đang khi chịu cực hình,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ông ta ngước mắt lên, thấy tổ phụ Áp-ra-ham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ở tận đàng xa, và thấy anh La-da-rô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trong lòng tổ phụ.</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8407" y="0"/>
            <a:ext cx="2835402" cy="353943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‘In his torment in Hades he looked up and saw Abraham a long way off with Lazarus in his bosom.</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1476" y="0"/>
            <a:ext cx="6158033" cy="4581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2162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546</TotalTime>
  <Words>657</Words>
  <Application>Microsoft Office PowerPoint</Application>
  <PresentationFormat>On-screen Show (4:3)</PresentationFormat>
  <Paragraphs>64</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Doan</dc:creator>
  <cp:lastModifiedBy>Anthony Nguyen</cp:lastModifiedBy>
  <cp:revision>53</cp:revision>
  <dcterms:created xsi:type="dcterms:W3CDTF">2016-01-26T00:52:48Z</dcterms:created>
  <dcterms:modified xsi:type="dcterms:W3CDTF">2019-09-25T00:23:32Z</dcterms:modified>
</cp:coreProperties>
</file>